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3"/>
  </p:sldMasterIdLst>
  <p:notesMasterIdLst>
    <p:notesMasterId r:id="rId21"/>
  </p:notesMasterIdLst>
  <p:handoutMasterIdLst>
    <p:handoutMasterId r:id="rId22"/>
  </p:handoutMasterIdLst>
  <p:sldIdLst>
    <p:sldId id="256" r:id="rId4"/>
    <p:sldId id="260" r:id="rId5"/>
    <p:sldId id="298" r:id="rId6"/>
    <p:sldId id="299" r:id="rId7"/>
    <p:sldId id="286" r:id="rId8"/>
    <p:sldId id="300" r:id="rId9"/>
    <p:sldId id="301" r:id="rId10"/>
    <p:sldId id="302" r:id="rId11"/>
    <p:sldId id="303" r:id="rId12"/>
    <p:sldId id="289" r:id="rId13"/>
    <p:sldId id="290" r:id="rId14"/>
    <p:sldId id="292" r:id="rId15"/>
    <p:sldId id="291" r:id="rId16"/>
    <p:sldId id="294" r:id="rId17"/>
    <p:sldId id="295" r:id="rId18"/>
    <p:sldId id="296" r:id="rId19"/>
    <p:sldId id="297" r:id="rId20"/>
  </p:sldIdLst>
  <p:sldSz cx="9144000" cy="6858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CC"/>
    <a:srgbClr val="FFFFCC"/>
    <a:srgbClr val="860000"/>
    <a:srgbClr val="FFFF99"/>
    <a:srgbClr val="920000"/>
    <a:srgbClr val="FF0000"/>
    <a:srgbClr val="008000"/>
    <a:srgbClr val="33CC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958" autoAdjust="0"/>
    <p:restoredTop sz="94610" autoAdjust="0"/>
  </p:normalViewPr>
  <p:slideViewPr>
    <p:cSldViewPr>
      <p:cViewPr varScale="1">
        <p:scale>
          <a:sx n="100" d="100"/>
          <a:sy n="100" d="100"/>
        </p:scale>
        <p:origin x="-90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9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CD096C72-91A8-437F-8FFC-229B16437BED}" type="datetimeFigureOut">
              <a:rPr lang="it-IT"/>
              <a:pPr>
                <a:defRPr/>
              </a:pPr>
              <a:t>13/12/2017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83A585-BA73-4E96-8971-719F8167ADC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94270F2-3D71-4C0D-BCCA-5EC8B53E57C6}" type="datetimeFigureOut">
              <a:rPr lang="it-IT"/>
              <a:pPr>
                <a:defRPr/>
              </a:pPr>
              <a:t>13/12/2017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894C53BB-A354-4CE8-A61B-77CE070AAA9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F3D7E0-0ED6-4329-837B-9A5507EEBC2D}" type="slidenum">
              <a:rPr lang="it-IT" altLang="it-IT"/>
              <a:pPr/>
              <a:t>14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863DB-0863-4B44-9572-3977B684AA6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28C64-DC66-4252-8CB5-148C542DCB4B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A3A04-1D2E-404B-AA87-BF431FC980F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99C60-78AD-42A7-9F2A-0CAE126EBA27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3AF04-EBC8-42DC-8118-AE569B5732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AF86F-0568-4089-9539-0841006D2173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C29AD-1627-4536-9539-03B42DB02A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69DF2-16AF-4040-9DBB-60A1ACEE36C0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DFDCD-734C-494B-9C64-AE8B1470459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2BCB-CFD6-43D2-BB49-8F4F226FBAE8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2153D-4A10-4AE2-8CA2-2524BF6F8EE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ED8E9-F379-44A7-AFCA-0B0F4CEF29C1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63BC2-0948-4673-89C8-AD5B53B88F0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30BB4-5A6E-4D69-91EA-7C519780E934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5BA57-5377-4373-B70D-B3919627FB9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6469-03E9-4C92-A2F3-078A35087126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41425-2F3D-4A46-8752-A5FAB96887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B9E4F-62E7-4137-9D33-6D35ED543C8A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23B78-7BE9-4F94-AF18-4AF5E42D0BE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3F9A9-C3C2-48B4-9502-2ADA1EA58E6F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A57D5-C27B-4F69-B7BF-E68D830DE2E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72E6D-FA38-4A3F-BED2-5D0119B9ED3A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9F4E91-3FF0-4FB8-BE2F-B17DC6ECB56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bg2"/>
                </a:solidFill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bg2"/>
                </a:solidFill>
                <a:cs typeface="Arial" charset="0"/>
              </a:defRPr>
            </a:lvl1pPr>
          </a:lstStyle>
          <a:p>
            <a:pPr>
              <a:defRPr/>
            </a:pPr>
            <a:fld id="{0A2F224C-F9F2-4D16-BB1D-28FB3A486214}" type="datetime1">
              <a:rPr lang="it-IT"/>
              <a:pPr>
                <a:defRPr/>
              </a:pPr>
              <a:t>13/12/2017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B32C16"/>
        </a:buClr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F5CD2D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AEBAD5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/>
          <p:cNvSpPr>
            <a:spLocks noGrp="1"/>
          </p:cNvSpPr>
          <p:nvPr>
            <p:ph type="ctrTitle"/>
          </p:nvPr>
        </p:nvSpPr>
        <p:spPr>
          <a:xfrm>
            <a:off x="179388" y="1628775"/>
            <a:ext cx="8280400" cy="29527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4800" b="1" dirty="0" smtClean="0">
                <a:solidFill>
                  <a:srgbClr val="FF0000"/>
                </a:solidFill>
              </a:rPr>
              <a:t/>
            </a:r>
            <a:br>
              <a:rPr lang="it-IT" sz="4800" b="1" dirty="0" smtClean="0">
                <a:solidFill>
                  <a:srgbClr val="FF0000"/>
                </a:solidFill>
              </a:rPr>
            </a:br>
            <a:r>
              <a:rPr lang="it-IT" sz="4800" b="1" dirty="0">
                <a:solidFill>
                  <a:srgbClr val="FF0000"/>
                </a:solidFill>
              </a:rPr>
              <a:t/>
            </a:r>
            <a:br>
              <a:rPr lang="it-IT" sz="4800" b="1" dirty="0">
                <a:solidFill>
                  <a:srgbClr val="FF0000"/>
                </a:solidFill>
              </a:rPr>
            </a:br>
            <a:r>
              <a:rPr lang="it-IT" sz="4800" b="1" dirty="0" smtClean="0">
                <a:solidFill>
                  <a:srgbClr val="FF0000"/>
                </a:solidFill>
              </a:rPr>
              <a:t/>
            </a:r>
            <a:br>
              <a:rPr lang="it-IT" sz="4800" b="1" dirty="0" smtClean="0">
                <a:solidFill>
                  <a:srgbClr val="FF0000"/>
                </a:solidFill>
              </a:rPr>
            </a:br>
            <a:r>
              <a:rPr lang="it-IT" sz="4800" b="1" dirty="0">
                <a:solidFill>
                  <a:srgbClr val="FF0000"/>
                </a:solidFill>
              </a:rPr>
              <a:t/>
            </a:r>
            <a:br>
              <a:rPr lang="it-IT" sz="4800" b="1" dirty="0">
                <a:solidFill>
                  <a:srgbClr val="FF0000"/>
                </a:solidFill>
              </a:rPr>
            </a:br>
            <a:r>
              <a:rPr lang="it-IT" sz="4800" b="1" dirty="0" smtClean="0">
                <a:solidFill>
                  <a:srgbClr val="FF0000"/>
                </a:solidFill>
              </a:rPr>
              <a:t/>
            </a:r>
            <a:br>
              <a:rPr lang="it-IT" sz="4800" b="1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INDENNITA’ APE sociale</a:t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 Pensione ANTICIPATA per lavoro precoce</a:t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33CC"/>
                </a:solidFill>
              </a:rPr>
              <a:t>L.232/16 e decreti attuativi </a:t>
            </a:r>
            <a:r>
              <a:rPr lang="it-IT" sz="3200" b="1" dirty="0" smtClean="0">
                <a:solidFill>
                  <a:srgbClr val="0033CC"/>
                </a:solidFill>
              </a:rPr>
              <a:t/>
            </a:r>
            <a:br>
              <a:rPr lang="it-IT" sz="3200" b="1" dirty="0" smtClean="0">
                <a:solidFill>
                  <a:srgbClr val="0033CC"/>
                </a:solidFill>
              </a:rPr>
            </a:br>
            <a:r>
              <a:rPr lang="it-IT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123" name="Sottotitolo 2"/>
          <p:cNvSpPr>
            <a:spLocks noGrp="1"/>
          </p:cNvSpPr>
          <p:nvPr>
            <p:ph type="subTitle" idx="1"/>
          </p:nvPr>
        </p:nvSpPr>
        <p:spPr>
          <a:xfrm>
            <a:off x="395288" y="4797425"/>
            <a:ext cx="7848600" cy="1368425"/>
          </a:xfrm>
        </p:spPr>
        <p:txBody>
          <a:bodyPr rtlCol="0">
            <a:no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it-IT" sz="2400" b="1" i="1" dirty="0" smtClean="0">
                <a:solidFill>
                  <a:srgbClr val="0033CC"/>
                </a:solidFill>
                <a:latin typeface="+mj-lt"/>
              </a:rPr>
              <a:t> 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it-IT" sz="2800" b="1" i="1" dirty="0" smtClean="0">
                <a:solidFill>
                  <a:srgbClr val="0033CC"/>
                </a:solidFill>
                <a:latin typeface="+mj-lt"/>
              </a:rPr>
              <a:t>Direttivo provinciale FAI</a:t>
            </a:r>
            <a:endParaRPr lang="it-IT" sz="2800" b="1" i="1" dirty="0" smtClean="0">
              <a:solidFill>
                <a:srgbClr val="0033CC"/>
              </a:solidFill>
              <a:latin typeface="+mj-lt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it-IT" b="1" i="1" dirty="0" smtClean="0">
                <a:solidFill>
                  <a:srgbClr val="0033CC"/>
                </a:solidFill>
                <a:latin typeface="+mj-lt"/>
              </a:rPr>
              <a:t>13 Dicembre 2017</a:t>
            </a:r>
            <a:endParaRPr lang="it-IT" b="1" i="1" dirty="0" smtClean="0">
              <a:solidFill>
                <a:srgbClr val="0033CC"/>
              </a:solidFill>
              <a:latin typeface="+mj-lt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535" y="476672"/>
            <a:ext cx="1980220" cy="1080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74663" y="188913"/>
            <a:ext cx="7620000" cy="7207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br>
              <a:rPr lang="it-IT" sz="28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FF0000"/>
                </a:solidFill>
              </a:rPr>
              <a:t>Requisiti pensione  2017 </a:t>
            </a:r>
            <a:r>
              <a:rPr lang="it-IT" sz="2800" b="1" dirty="0" smtClean="0">
                <a:solidFill>
                  <a:srgbClr val="FF0000"/>
                </a:solidFill>
              </a:rPr>
              <a:t/>
            </a:r>
            <a:br>
              <a:rPr lang="it-IT" sz="2800" b="1" dirty="0" smtClean="0">
                <a:solidFill>
                  <a:srgbClr val="FF0000"/>
                </a:solidFill>
              </a:rPr>
            </a:br>
            <a:endParaRPr lang="it-IT" sz="2800" b="1" dirty="0" smtClean="0">
              <a:solidFill>
                <a:srgbClr val="FF0000"/>
              </a:solidFill>
            </a:endParaRPr>
          </a:p>
        </p:txBody>
      </p:sp>
      <p:sp>
        <p:nvSpPr>
          <p:cNvPr id="5123" name="Segnaposto contenuto 2"/>
          <p:cNvSpPr>
            <a:spLocks noGrp="1"/>
          </p:cNvSpPr>
          <p:nvPr>
            <p:ph idx="4294967295"/>
          </p:nvPr>
        </p:nvSpPr>
        <p:spPr>
          <a:xfrm>
            <a:off x="0" y="1142984"/>
            <a:ext cx="7848600" cy="4608513"/>
          </a:xfrm>
        </p:spPr>
        <p:txBody>
          <a:bodyPr/>
          <a:lstStyle/>
          <a:p>
            <a:pPr eaLnBrk="1" hangingPunct="1"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r>
              <a:rPr lang="it-IT" altLang="it-IT" dirty="0" smtClean="0"/>
              <a:t>Dal 2019 incremento dell’aspettativa di vita + 5 mesi </a:t>
            </a:r>
            <a:endParaRPr lang="it-IT" altLang="it-IT" dirty="0" smtClean="0"/>
          </a:p>
        </p:txBody>
      </p:sp>
      <p:sp>
        <p:nvSpPr>
          <p:cNvPr id="3076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77704140-7C55-4D22-851D-BA3EA9DA753B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3077" name="CasellaDiTesto 1"/>
          <p:cNvSpPr txBox="1">
            <a:spLocks noChangeArrowheads="1"/>
          </p:cNvSpPr>
          <p:nvPr/>
        </p:nvSpPr>
        <p:spPr bwMode="auto">
          <a:xfrm>
            <a:off x="323850" y="836613"/>
            <a:ext cx="76327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 b="1" dirty="0"/>
          </a:p>
          <a:p>
            <a:endParaRPr lang="it-IT" altLang="it-IT" dirty="0"/>
          </a:p>
          <a:p>
            <a:endParaRPr lang="it-IT" altLang="it-IT" dirty="0"/>
          </a:p>
          <a:p>
            <a:endParaRPr lang="it-IT" altLang="it-IT" dirty="0"/>
          </a:p>
          <a:p>
            <a:endParaRPr lang="it-IT" alt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357158" y="1428736"/>
            <a:ext cx="7632700" cy="34686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b="1" dirty="0" smtClean="0">
                <a:solidFill>
                  <a:srgbClr val="0033CC"/>
                </a:solidFill>
              </a:rPr>
              <a:t>Pensione di Vecchiaia </a:t>
            </a:r>
            <a:r>
              <a:rPr lang="it-IT" sz="2000" dirty="0" smtClean="0">
                <a:solidFill>
                  <a:schemeClr val="tx1"/>
                </a:solidFill>
              </a:rPr>
              <a:t>=  66 anni e 7 mesi di età + 20 anni di contributi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dirty="0" smtClean="0">
                <a:solidFill>
                  <a:schemeClr val="tx1"/>
                </a:solidFill>
              </a:rPr>
              <a:t> (donne del settore privato 65 anni e 7 mesi di età + 20 anni di contributi)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it-IT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b="1" dirty="0">
                <a:solidFill>
                  <a:srgbClr val="0033CC"/>
                </a:solidFill>
              </a:rPr>
              <a:t>Pensione </a:t>
            </a:r>
            <a:r>
              <a:rPr lang="it-IT" sz="2000" b="1" dirty="0" smtClean="0">
                <a:solidFill>
                  <a:srgbClr val="0033CC"/>
                </a:solidFill>
              </a:rPr>
              <a:t>Anticipata </a:t>
            </a:r>
            <a:r>
              <a:rPr lang="it-IT" sz="2000" dirty="0" smtClean="0">
                <a:solidFill>
                  <a:schemeClr val="tx1"/>
                </a:solidFill>
              </a:rPr>
              <a:t>= 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dirty="0" smtClean="0">
                <a:solidFill>
                  <a:schemeClr val="tx1"/>
                </a:solidFill>
              </a:rPr>
              <a:t>Uomini: 42 anni e 10 mesi di contribuzione 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dirty="0" smtClean="0">
                <a:solidFill>
                  <a:schemeClr val="tx1"/>
                </a:solidFill>
              </a:rPr>
              <a:t>Donne: 41 anni e 10 mesi di contribuzione 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it-IT" sz="2000" dirty="0">
              <a:solidFill>
                <a:schemeClr val="tx1"/>
              </a:solidFill>
            </a:endParaRPr>
          </a:p>
          <a:p>
            <a:pPr marL="342900" indent="-342900" algn="just">
              <a:defRPr/>
            </a:pPr>
            <a:endParaRPr lang="it-IT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74663" y="188913"/>
            <a:ext cx="7620000" cy="7207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br>
              <a:rPr lang="it-IT" sz="28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FF0000"/>
                </a:solidFill>
              </a:rPr>
              <a:t>APE sociale – pensione anticipata </a:t>
            </a:r>
            <a:br>
              <a:rPr lang="it-IT" sz="28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FF0000"/>
                </a:solidFill>
              </a:rPr>
              <a:t>per lavoro precoce</a:t>
            </a:r>
            <a:br>
              <a:rPr lang="it-IT" sz="2800" b="1" dirty="0" smtClean="0">
                <a:solidFill>
                  <a:srgbClr val="FF0000"/>
                </a:solidFill>
              </a:rPr>
            </a:br>
            <a:endParaRPr lang="it-IT" sz="2800" b="1" dirty="0" smtClean="0">
              <a:solidFill>
                <a:srgbClr val="FF0000"/>
              </a:solidFill>
            </a:endParaRPr>
          </a:p>
        </p:txBody>
      </p:sp>
      <p:sp>
        <p:nvSpPr>
          <p:cNvPr id="5123" name="Segnaposto contenuto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7848600" cy="4608513"/>
          </a:xfrm>
        </p:spPr>
        <p:txBody>
          <a:bodyPr/>
          <a:lstStyle/>
          <a:p>
            <a:pPr eaLnBrk="1" hangingPunct="1">
              <a:defRPr/>
            </a:pPr>
            <a:endParaRPr lang="it-IT" altLang="it-IT" dirty="0" smtClean="0"/>
          </a:p>
          <a:p>
            <a:pPr eaLnBrk="1" hangingPunct="1">
              <a:defRPr/>
            </a:pPr>
            <a:endParaRPr lang="it-IT" altLang="it-IT" dirty="0" smtClean="0"/>
          </a:p>
          <a:p>
            <a:pPr eaLnBrk="1" hangingPunct="1">
              <a:defRPr/>
            </a:pPr>
            <a:endParaRPr lang="it-IT" altLang="it-IT" dirty="0" smtClean="0"/>
          </a:p>
          <a:p>
            <a:pPr marL="114300" indent="0" eaLnBrk="1" hangingPunct="1">
              <a:buFont typeface="Arial" pitchFamily="34" charset="0"/>
              <a:buNone/>
              <a:defRPr/>
            </a:pPr>
            <a:endParaRPr lang="it-IT" altLang="it-IT" dirty="0" smtClean="0"/>
          </a:p>
        </p:txBody>
      </p:sp>
      <p:sp>
        <p:nvSpPr>
          <p:cNvPr id="3076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77704140-7C55-4D22-851D-BA3EA9DA753B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3077" name="CasellaDiTesto 1"/>
          <p:cNvSpPr txBox="1">
            <a:spLocks noChangeArrowheads="1"/>
          </p:cNvSpPr>
          <p:nvPr/>
        </p:nvSpPr>
        <p:spPr bwMode="auto">
          <a:xfrm>
            <a:off x="323850" y="836613"/>
            <a:ext cx="76327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 b="1"/>
          </a:p>
          <a:p>
            <a:pPr algn="ctr"/>
            <a:r>
              <a:rPr lang="it-IT" altLang="it-IT" b="1"/>
              <a:t>Si tratta di prestazioni entrate in vigore dal 1° maggio 2017 </a:t>
            </a:r>
          </a:p>
          <a:p>
            <a:pPr algn="ctr"/>
            <a:r>
              <a:rPr lang="it-IT" altLang="it-IT" b="1"/>
              <a:t>le cui modalità attuative sono state stabilite </a:t>
            </a:r>
          </a:p>
          <a:p>
            <a:pPr algn="ctr"/>
            <a:r>
              <a:rPr lang="it-IT" altLang="it-IT" b="1"/>
              <a:t>per mezzo di appositi DPCM</a:t>
            </a:r>
          </a:p>
          <a:p>
            <a:endParaRPr lang="it-IT" altLang="it-IT"/>
          </a:p>
          <a:p>
            <a:endParaRPr lang="it-IT" altLang="it-IT"/>
          </a:p>
          <a:p>
            <a:endParaRPr lang="it-IT" altLang="it-IT"/>
          </a:p>
          <a:p>
            <a:endParaRPr lang="it-IT" altLang="it-IT"/>
          </a:p>
          <a:p>
            <a:endParaRPr lang="it-IT" altLang="it-IT"/>
          </a:p>
          <a:p>
            <a:endParaRPr lang="it-IT" altLang="it-IT"/>
          </a:p>
        </p:txBody>
      </p:sp>
      <p:sp>
        <p:nvSpPr>
          <p:cNvPr id="5" name="Rettangolo arrotondato 4"/>
          <p:cNvSpPr/>
          <p:nvPr/>
        </p:nvSpPr>
        <p:spPr>
          <a:xfrm>
            <a:off x="323850" y="2840038"/>
            <a:ext cx="7632700" cy="34686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b="1" dirty="0">
                <a:solidFill>
                  <a:srgbClr val="0033CC"/>
                </a:solidFill>
              </a:rPr>
              <a:t>Ape sociale</a:t>
            </a:r>
            <a:r>
              <a:rPr lang="it-IT" sz="2000" b="1" dirty="0">
                <a:solidFill>
                  <a:schemeClr val="tx1"/>
                </a:solidFill>
              </a:rPr>
              <a:t> (sperimentale fino al 31.12.2018)</a:t>
            </a:r>
            <a:r>
              <a:rPr lang="it-IT" sz="2000" b="1" dirty="0">
                <a:solidFill>
                  <a:srgbClr val="0033CC"/>
                </a:solidFill>
              </a:rPr>
              <a:t> </a:t>
            </a:r>
            <a:r>
              <a:rPr lang="it-IT" sz="2000" dirty="0">
                <a:solidFill>
                  <a:schemeClr val="tx1"/>
                </a:solidFill>
              </a:rPr>
              <a:t>= indennità pagata dallo Stato, corrisposta ad alcune categorie di lavoratori in situazione di disagio, serve per raggiungere la pensione di vecchiaia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it-IT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it-IT" sz="2000" b="1" dirty="0">
                <a:solidFill>
                  <a:srgbClr val="0033CC"/>
                </a:solidFill>
              </a:rPr>
              <a:t>Pensione per lavoro precoce </a:t>
            </a:r>
            <a:r>
              <a:rPr lang="it-IT" sz="2000" dirty="0">
                <a:solidFill>
                  <a:schemeClr val="tx1"/>
                </a:solidFill>
              </a:rPr>
              <a:t>= possibilità, per chi ha iniziato a lavorare presto e appartiene </a:t>
            </a:r>
            <a:r>
              <a:rPr lang="it-IT" sz="2000" dirty="0">
                <a:solidFill>
                  <a:prstClr val="black"/>
                </a:solidFill>
              </a:rPr>
              <a:t>ad alcune categorie di lavoratori in situazione di disagio, </a:t>
            </a:r>
            <a:r>
              <a:rPr lang="it-IT" sz="2000" dirty="0">
                <a:solidFill>
                  <a:schemeClr val="tx1"/>
                </a:solidFill>
              </a:rPr>
              <a:t>di accedere alla pensione anticipata con un requisito contributivo ridotto rispetto a quello ordinario</a:t>
            </a:r>
          </a:p>
        </p:txBody>
      </p:sp>
      <p:sp>
        <p:nvSpPr>
          <p:cNvPr id="6" name="Freccia in giù 5"/>
          <p:cNvSpPr/>
          <p:nvPr/>
        </p:nvSpPr>
        <p:spPr>
          <a:xfrm>
            <a:off x="3859213" y="2060575"/>
            <a:ext cx="433387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Pensione per lavoratori precoci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9220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912B123C-3741-4034-92A3-8021CBD848CB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9221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581025"/>
          <a:ext cx="8208963" cy="6280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795"/>
                <a:gridCol w="6809168"/>
              </a:tblGrid>
              <a:tr h="3719598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Lavoratori interessati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32" marB="457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Dipendenti e autonomi iscritti all’AGO, alle forme esclusive e 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alle forme </a:t>
                      </a:r>
                      <a:r>
                        <a:rPr lang="it-IT" sz="14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sostitutive, che:</a:t>
                      </a:r>
                    </a:p>
                    <a:p>
                      <a:pPr algn="just"/>
                      <a:endParaRPr lang="it-IT" sz="14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indent="-342900" algn="just">
                        <a:buFont typeface="+mj-lt"/>
                        <a:buAutoNum type="alphaLcPeriod"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siano d</a:t>
                      </a:r>
                      <a:r>
                        <a:rPr lang="it-IT" sz="1400" b="1" i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isoccupati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: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it-IT" sz="1400" b="1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-  per licenziamento, anche collettivo, o per dimissioni per giusta causa o   risoluzione consensuale secondo la procedura L. 604/66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it-IT" sz="1400" b="1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che,</a:t>
                      </a: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da almeno 3 mesi, hanno smesso di fruire della prestazione di disoccupazione spettante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342900" indent="-342900" algn="just">
                        <a:buFont typeface="+mj-lt"/>
                        <a:buAutoNum type="alphaLcPeriod" startAt="2"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assistano, da almeno 6 mesi, il coniuge, la persona in unione civile o un parente convivente di 1° grado con handicap grave 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342900" indent="-342900" algn="just">
                        <a:buFont typeface="+mj-lt"/>
                        <a:buAutoNum type="alphaLcPeriod" startAt="3"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abbiano una invalidità civile almeno al 74% 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d.    siano lavoratori dipendenti che svolgono da almeno 6 anni, c</a:t>
                      </a:r>
                      <a:r>
                        <a:rPr lang="it-IT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ontinuativamente, </a:t>
                      </a:r>
                      <a:r>
                        <a:rPr lang="it-IT" sz="1400" b="1" i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lavori «pesanti» </a:t>
                      </a: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(vedi elenco) o lavori  «usuranti» (vedi elenco)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31" marB="4573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760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Condizione</a:t>
                      </a:r>
                      <a:r>
                        <a:rPr lang="it-IT" sz="1600" b="1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32" marB="457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Almeno 12 mesi di </a:t>
                      </a:r>
                      <a:r>
                        <a:rPr kumimoji="0" lang="it-IT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ctb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da effettivo lavoro prima dei 19 anni di età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31" marB="4573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11793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Contributi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32" marB="457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Almeno 41 anni di </a:t>
                      </a:r>
                      <a:r>
                        <a:rPr kumimoji="0" lang="it-IT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ctb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Con 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l’adeguamento relativo all’incremento della speranza di vita dal 2019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Maturati anche con il cumulo L. 228/12 dei periodi non coincidenti presenti nell’Ago, forme sostitutive ed esclusive, gestione separata e enti di previdenza liberi professionisti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it-IT" sz="14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it-IT" sz="14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31" marB="4573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APE SOCIALE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4100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9A4FCAED-712F-4BC4-9C88-3BE6473F29A7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4101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838200"/>
          <a:ext cx="8208963" cy="5868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795"/>
                <a:gridCol w="6809168"/>
              </a:tblGrid>
              <a:tr h="3718800">
                <a:tc>
                  <a:txBody>
                    <a:bodyPr/>
                    <a:lstStyle/>
                    <a:p>
                      <a:r>
                        <a:rPr lang="it-IT" sz="16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Lavoratori interessati</a:t>
                      </a:r>
                      <a:endParaRPr lang="it-IT" sz="1600" b="1" i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Dipendenti e autonomi iscritti all’AGO, alle forme esclusive, 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 forme </a:t>
                      </a:r>
                      <a:r>
                        <a:rPr lang="it-IT" sz="1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sostitutive, alla Gestione Separata che:</a:t>
                      </a:r>
                    </a:p>
                    <a:p>
                      <a:pPr algn="just"/>
                      <a:endParaRPr lang="it-IT" sz="14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algn="just">
                        <a:buFont typeface="+mj-lt"/>
                        <a:buAutoNum type="alphaLcPeriod"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siano d</a:t>
                      </a:r>
                      <a:r>
                        <a:rPr lang="it-IT" sz="1400" b="1" i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isoccupati</a:t>
                      </a:r>
                      <a:r>
                        <a:rPr lang="it-IT" sz="14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: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 licenziamento, anche collettivo, o per dimissioni per giusta causa o risoluzione consensuale secondo la procedura L. 604/66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che,</a:t>
                      </a: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da almeno 3 mesi, hanno smesso di fruire della prestazione di disoccupazione spettante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 algn="just">
                        <a:buFont typeface="+mj-lt"/>
                        <a:buAutoNum type="alphaLcPeriod" startAt="2"/>
                      </a:pP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assistano, da almeno 6 mesi, il coniuge, la persona in unione civile o un parente convivente di 1° grado con handicap grave 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 algn="just">
                        <a:buFont typeface="+mj-lt"/>
                        <a:buAutoNum type="alphaLcPeriod" startAt="3"/>
                      </a:pP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abbiano una invalidità civile almeno al 74% 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it-IT" sz="1400" b="1" i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d.    siano lavoratori dipendenti che svolgono da almeno 6 anni, c</a:t>
                      </a:r>
                      <a:r>
                        <a:rPr lang="it-IT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ontinuativamente, </a:t>
                      </a:r>
                      <a:r>
                        <a:rPr lang="it-IT" sz="1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lavori «pesanti» 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(vedi elenco) </a:t>
                      </a:r>
                      <a:endParaRPr lang="it-IT" sz="14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6" marR="91446" marT="45721" marB="4572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51754">
                <a:tc>
                  <a:txBody>
                    <a:bodyPr/>
                    <a:lstStyle/>
                    <a:p>
                      <a:r>
                        <a:rPr lang="it-IT" sz="16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Età</a:t>
                      </a:r>
                      <a:endParaRPr lang="it-IT" sz="1600" b="1" i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Almeno 63 anni</a:t>
                      </a:r>
                      <a:endParaRPr lang="it-IT" sz="14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6" marR="91446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98434">
                <a:tc>
                  <a:txBody>
                    <a:bodyPr/>
                    <a:lstStyle/>
                    <a:p>
                      <a:r>
                        <a:rPr lang="it-IT" sz="16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Contributi</a:t>
                      </a:r>
                      <a:endParaRPr lang="it-IT" sz="1600" b="1" i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Almeno 30 anni per disoccupati,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assistenti di parenti disabili, invalidi civili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Almeno 36 anni per chi svolge lavori pesanti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it-IT" sz="1400" b="1" i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it-IT" sz="1400" b="1" i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 il perfezionamento dei 30 e 36 anni di </a:t>
                      </a:r>
                      <a:r>
                        <a:rPr lang="it-IT" sz="14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ctb</a:t>
                      </a: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si utilizza tutta la contribuzione versata e accreditata, a qualsiasi titolo,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nell’AGO, nelle gestioni esclusive, nelle forme sostitutive, nella gestione separata.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14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Se coincidente, si considera una sola volta</a:t>
                      </a:r>
                    </a:p>
                  </a:txBody>
                  <a:tcPr marL="91446" marR="91446" marT="45721" marB="4572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7620000" cy="431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cap="all" dirty="0" smtClean="0">
                <a:solidFill>
                  <a:srgbClr val="FF0000"/>
                </a:solidFill>
              </a:rPr>
              <a:t/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Elencazione lavoratori </a:t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addetti ad </a:t>
            </a:r>
            <a:r>
              <a:rPr lang="it-IT" sz="2800" b="1" cap="all" dirty="0" err="1" smtClean="0">
                <a:solidFill>
                  <a:srgbClr val="FF0000"/>
                </a:solidFill>
              </a:rPr>
              <a:t>attivita’</a:t>
            </a:r>
            <a:r>
              <a:rPr lang="it-IT" sz="2800" b="1" cap="all" dirty="0" smtClean="0">
                <a:solidFill>
                  <a:srgbClr val="FF0000"/>
                </a:solidFill>
              </a:rPr>
              <a:t>  «pesanti» </a:t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1800" b="1" cap="all" dirty="0">
                <a:solidFill>
                  <a:srgbClr val="FF0000"/>
                </a:solidFill>
              </a:rPr>
              <a:t>(</a:t>
            </a:r>
            <a:r>
              <a:rPr lang="it-IT" sz="1800" b="1" cap="all" dirty="0" smtClean="0">
                <a:solidFill>
                  <a:srgbClr val="FF0000"/>
                </a:solidFill>
              </a:rPr>
              <a:t>l.232/16 - </a:t>
            </a:r>
            <a:r>
              <a:rPr lang="it-IT" sz="1800" b="1" cap="small" dirty="0" err="1" smtClean="0">
                <a:solidFill>
                  <a:srgbClr val="FF0000"/>
                </a:solidFill>
              </a:rPr>
              <a:t>all</a:t>
            </a:r>
            <a:r>
              <a:rPr lang="it-IT" sz="1800" b="1" cap="small" dirty="0" smtClean="0">
                <a:solidFill>
                  <a:srgbClr val="FF0000"/>
                </a:solidFill>
              </a:rPr>
              <a:t>. C, c. 179 /</a:t>
            </a:r>
            <a:r>
              <a:rPr lang="it-IT" sz="1800" b="1" cap="small" dirty="0" err="1" smtClean="0">
                <a:solidFill>
                  <a:srgbClr val="FF0000"/>
                </a:solidFill>
              </a:rPr>
              <a:t>all</a:t>
            </a:r>
            <a:r>
              <a:rPr lang="it-IT" sz="1800" b="1" cap="small" dirty="0" smtClean="0">
                <a:solidFill>
                  <a:srgbClr val="FF0000"/>
                </a:solidFill>
              </a:rPr>
              <a:t>. E, c. 199)</a:t>
            </a:r>
            <a:br>
              <a:rPr lang="it-IT" sz="1800" b="1" cap="small" dirty="0" smtClean="0">
                <a:solidFill>
                  <a:srgbClr val="FF0000"/>
                </a:solidFill>
              </a:rPr>
            </a:br>
            <a:endParaRPr lang="it-IT" sz="1800" b="1" cap="small" dirty="0" smtClean="0">
              <a:solidFill>
                <a:srgbClr val="FF0000"/>
              </a:solidFill>
            </a:endParaRPr>
          </a:p>
        </p:txBody>
      </p:sp>
      <p:sp>
        <p:nvSpPr>
          <p:cNvPr id="14339" name="Segnaposto contenuto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7848600" cy="4608513"/>
          </a:xfrm>
        </p:spPr>
        <p:txBody>
          <a:bodyPr/>
          <a:lstStyle/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</p:txBody>
      </p:sp>
      <p:sp>
        <p:nvSpPr>
          <p:cNvPr id="14340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2604A8BA-BB6B-4A85-A1EB-316CCFC38BC4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7184" name="CasellaDiTesto 4"/>
          <p:cNvSpPr txBox="1">
            <a:spLocks noChangeArrowheads="1"/>
          </p:cNvSpPr>
          <p:nvPr/>
        </p:nvSpPr>
        <p:spPr bwMode="auto">
          <a:xfrm>
            <a:off x="107950" y="1484313"/>
            <a:ext cx="8208963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operai dell’industria estrattiva, dell’edilizia e della manutenzione degli edifici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conduttori di gru o di macchinari mobili per la perforazione nelle costruzioni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conciatori di pelli e pellicce 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conduttori di convogli ferroviari e personale viaggiante 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conduttori di mezzi pesanti e camion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personale delle professioni sanitarie infermieristiche ed ostetriche ospedaliere con lavoro organizzato in turni 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addetti all’assistenza personale di persone in condizioni di non autosufficienza 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Insegnanti della scuola dell’infanzia ed educatori degli asili nido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facchini, addetti allo spostamento merci e assimilati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personale non qualificato addetto ai servizi di pulizia</a:t>
            </a:r>
          </a:p>
          <a:p>
            <a:pPr marL="342900" indent="-342900" algn="just">
              <a:lnSpc>
                <a:spcPct val="150000"/>
              </a:lnSpc>
              <a:buFontTx/>
              <a:buAutoNum type="alphaUcParenR"/>
              <a:defRPr/>
            </a:pPr>
            <a:r>
              <a:rPr lang="it-IT" altLang="it-IT" dirty="0" smtClean="0">
                <a:latin typeface="+mj-lt"/>
              </a:rPr>
              <a:t>operatori ecologici e altri raccoglitori e separatori di rifiuti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7620000" cy="5762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cap="all" dirty="0" smtClean="0">
                <a:solidFill>
                  <a:srgbClr val="FF0000"/>
                </a:solidFill>
              </a:rPr>
              <a:t/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Elencazione  </a:t>
            </a:r>
            <a:r>
              <a:rPr lang="it-IT" sz="2800" b="1" cap="all" dirty="0" err="1" smtClean="0">
                <a:solidFill>
                  <a:srgbClr val="FF0000"/>
                </a:solidFill>
              </a:rPr>
              <a:t>lavorATORi</a:t>
            </a:r>
            <a:r>
              <a:rPr lang="it-IT" sz="2800" b="1" cap="all" dirty="0" smtClean="0">
                <a:solidFill>
                  <a:srgbClr val="FF0000"/>
                </a:solidFill>
              </a:rPr>
              <a:t/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  addetti ad attività «usuranti» </a:t>
            </a:r>
            <a:r>
              <a:rPr lang="it-IT" sz="1800" b="1" cap="all" dirty="0" smtClean="0">
                <a:solidFill>
                  <a:srgbClr val="FF0000"/>
                </a:solidFill>
              </a:rPr>
              <a:t>(DLGS 67/11) </a:t>
            </a:r>
            <a:br>
              <a:rPr lang="it-IT" sz="1800" b="1" cap="all" dirty="0" smtClean="0">
                <a:solidFill>
                  <a:srgbClr val="FF0000"/>
                </a:solidFill>
              </a:rPr>
            </a:br>
            <a:r>
              <a:rPr lang="it-IT" sz="1800" b="1" cap="all" dirty="0" smtClean="0">
                <a:solidFill>
                  <a:srgbClr val="FF0000"/>
                </a:solidFill>
              </a:rPr>
              <a:t> </a:t>
            </a:r>
            <a:endParaRPr lang="it-IT" sz="1800" b="1" cap="small" dirty="0" smtClean="0">
              <a:solidFill>
                <a:srgbClr val="FF0000"/>
              </a:solidFill>
            </a:endParaRPr>
          </a:p>
        </p:txBody>
      </p:sp>
      <p:sp>
        <p:nvSpPr>
          <p:cNvPr id="15363" name="Segnaposto contenuto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7848600" cy="4608513"/>
          </a:xfrm>
        </p:spPr>
        <p:txBody>
          <a:bodyPr/>
          <a:lstStyle/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  <a:p>
            <a:pPr eaLnBrk="1" hangingPunct="1"/>
            <a:endParaRPr lang="it-IT" altLang="it-IT" smtClean="0"/>
          </a:p>
        </p:txBody>
      </p:sp>
      <p:sp>
        <p:nvSpPr>
          <p:cNvPr id="15364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AE1BF6F4-5A5D-4CB7-9FBB-7F5FB254201C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15365" name="CasellaDiTesto 4"/>
          <p:cNvSpPr txBox="1">
            <a:spLocks noChangeArrowheads="1"/>
          </p:cNvSpPr>
          <p:nvPr/>
        </p:nvSpPr>
        <p:spPr bwMode="auto">
          <a:xfrm>
            <a:off x="107950" y="1579563"/>
            <a:ext cx="8280400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buFontTx/>
              <a:buAutoNum type="alphaLcParenR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lavoratori impegnati in mansioni particolarmente  usuranti,  di cui al DM 19 maggio 1999 (Decreto Salvi);  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b) lavoratori notturni, nelle seguenti categorie: </a:t>
            </a:r>
            <a:endParaRPr lang="it-IT" altLang="it-IT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     1) lavoratori a turni, che  prestano  la loro attivita' nel periodo notturno  per almeno 6 ore per un  numero  minimo  di  giorni lavorativi all'anno non inferiore a 78  e non inferiore a 64;</a:t>
            </a:r>
            <a:endParaRPr lang="it-IT" altLang="it-IT" sz="160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     2) al di fuori dei casi di cui al  numero  1),  lavoratori  che prestano la loro attivita' per almeno tre ore nell'intervallo tra  la mezzanotte e le cinque del mattino  per periodi di lavoro di durata pari all'intero anno lavorativo; 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160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   c) lavoratori addetti a lavorazioni a catena;   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160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   d) conducenti di veicoli, di capienza complessiva non inferiore a 9 posti, adibiti a servizio pubblico di trasporto collettivo</a:t>
            </a:r>
            <a:endParaRPr lang="it-IT" altLang="it-IT" sz="240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7620000" cy="5762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cap="all" dirty="0" smtClean="0">
                <a:solidFill>
                  <a:srgbClr val="FF0000"/>
                </a:solidFill>
              </a:rPr>
              <a:t/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Presentazione domande</a:t>
            </a:r>
            <a:endParaRPr lang="it-IT" sz="1800" b="1" cap="small" dirty="0" smtClean="0">
              <a:solidFill>
                <a:srgbClr val="FF0000"/>
              </a:solidFill>
            </a:endParaRPr>
          </a:p>
        </p:txBody>
      </p:sp>
      <p:sp>
        <p:nvSpPr>
          <p:cNvPr id="15363" name="Segnaposto contenuto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7848600" cy="4608513"/>
          </a:xfrm>
        </p:spPr>
        <p:txBody>
          <a:bodyPr/>
          <a:lstStyle/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</p:txBody>
      </p:sp>
      <p:sp>
        <p:nvSpPr>
          <p:cNvPr id="15364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AE1BF6F4-5A5D-4CB7-9FBB-7F5FB254201C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15365" name="CasellaDiTesto 4"/>
          <p:cNvSpPr txBox="1">
            <a:spLocks noChangeArrowheads="1"/>
          </p:cNvSpPr>
          <p:nvPr/>
        </p:nvSpPr>
        <p:spPr bwMode="auto">
          <a:xfrm>
            <a:off x="142844" y="1214422"/>
            <a:ext cx="8280400" cy="443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Due domande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1) CERTIFICAZIONE DEL DIRITTO: 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 smtClean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ANTICIPO PER LAVORATORI PRECOCI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Entro il 1 Marzo 2018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APE SOCIALE 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Entro il 31 Marzo 2018</a:t>
            </a: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 smtClean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2) DOMANDA </a:t>
            </a:r>
            <a:r>
              <a:rPr lang="it-IT" altLang="it-IT" sz="2400" dirty="0" err="1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APE SOCIAL O </a:t>
            </a:r>
            <a:r>
              <a:rPr lang="it-IT" altLang="it-IT" sz="2400" dirty="0" err="1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 PENSIONE PER LAVORATORI PRECOCI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7620000" cy="5762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cap="all" dirty="0" smtClean="0">
                <a:solidFill>
                  <a:srgbClr val="FF0000"/>
                </a:solidFill>
              </a:rPr>
              <a:t/>
            </a:r>
            <a:br>
              <a:rPr lang="it-IT" sz="2800" b="1" cap="all" dirty="0" smtClean="0">
                <a:solidFill>
                  <a:srgbClr val="FF0000"/>
                </a:solidFill>
              </a:rPr>
            </a:br>
            <a:r>
              <a:rPr lang="it-IT" sz="2800" b="1" cap="all" dirty="0" smtClean="0">
                <a:solidFill>
                  <a:srgbClr val="FF0000"/>
                </a:solidFill>
              </a:rPr>
              <a:t>2018</a:t>
            </a:r>
            <a:endParaRPr lang="it-IT" sz="1800" b="1" cap="small" dirty="0" smtClean="0">
              <a:solidFill>
                <a:srgbClr val="FF0000"/>
              </a:solidFill>
            </a:endParaRPr>
          </a:p>
        </p:txBody>
      </p:sp>
      <p:sp>
        <p:nvSpPr>
          <p:cNvPr id="15363" name="Segnaposto contenuto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7848600" cy="4608513"/>
          </a:xfrm>
        </p:spPr>
        <p:txBody>
          <a:bodyPr/>
          <a:lstStyle/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  <a:p>
            <a:pPr eaLnBrk="1" hangingPunct="1"/>
            <a:endParaRPr lang="it-IT" altLang="it-IT" dirty="0" smtClean="0"/>
          </a:p>
        </p:txBody>
      </p:sp>
      <p:sp>
        <p:nvSpPr>
          <p:cNvPr id="15364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AE1BF6F4-5A5D-4CB7-9FBB-7F5FB254201C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15365" name="CasellaDiTesto 4"/>
          <p:cNvSpPr txBox="1">
            <a:spLocks noChangeArrowheads="1"/>
          </p:cNvSpPr>
          <p:nvPr/>
        </p:nvSpPr>
        <p:spPr bwMode="auto">
          <a:xfrm>
            <a:off x="142844" y="1214422"/>
            <a:ext cx="8280400" cy="443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dovrebbe entrare in vigore anche APE VOLONTARIA</a:t>
            </a: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?????</a:t>
            </a: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 smtClean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Nuove categorie lavori faticosi: marittimi, operai agricoli, lavoratori della pesca e siderurgici </a:t>
            </a: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Prolungamento della sperimentazione Ape Social fino al 31/12/2019</a:t>
            </a: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it-IT" altLang="it-IT" sz="2400" dirty="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No incremento dell’aspettativa di vita per le categorie </a:t>
            </a:r>
            <a:r>
              <a:rPr lang="it-IT" altLang="it-IT" sz="2400" smtClean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lavori faticosi</a:t>
            </a:r>
            <a:endParaRPr lang="it-IT" altLang="it-IT" sz="2400" dirty="0" smtClean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itchFamily="2" charset="2"/>
              <a:buChar char="Ø"/>
              <a:tabLst>
                <a:tab pos="581025" algn="l"/>
                <a:tab pos="1162050" algn="l"/>
                <a:tab pos="1744663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endParaRPr lang="it-IT" altLang="it-IT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APE SOCIALE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5124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2F198C40-A500-4A56-96E4-47CA8020481C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5125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620713"/>
          <a:ext cx="8208963" cy="534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722"/>
                <a:gridCol w="6697241"/>
              </a:tblGrid>
              <a:tr h="579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 </a:t>
                      </a: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Condizioni</a:t>
                      </a:r>
                    </a:p>
                    <a:p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Cessazione del rapporto di lavoro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No titolarità pensione diretta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21" marB="4572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117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Misura</a:t>
                      </a: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pari all’importo mensile della pensione calcolata al momento dell’accesso alla prestazione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L’importo non può superare i 1500 euro lordi al mese e non è rivalutabile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erogata per 12 mensilità annuali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In caso di contribuzione versata/accreditata in più gestioni, la rata mensile è calcolata pro-quota per ciascuna gestione, in base ai periodi di iscrizione, alle singole retribuzioni e secondo le specifiche regole di calcolo</a:t>
                      </a:r>
                    </a:p>
                  </a:txBody>
                  <a:tcPr marL="91446" marR="91446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11815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Compatibilità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compatibile con redditi da lavoro dipendente o parasubordinato entro 8.000 euro annui e redditi da lavoro autonomo entro 4.800 euro annui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tali importi vengono superati, l’Ape sociale è indebita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 l’Inps procede al recupero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incompatibile con trattamenti di sostegno del reddito connessi alla disoccupazione incluso </a:t>
                      </a:r>
                      <a:r>
                        <a:rPr kumimoji="0" lang="it-IT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Asdi</a:t>
                      </a: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  E’ incompatibile con indennizzo  commercianti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  <a:defRPr/>
                      </a:pPr>
                      <a:endParaRPr lang="it-IT" sz="14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44000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Decadenza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Dalla data di decorrenza della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pensione anticipata</a:t>
                      </a:r>
                      <a:endParaRPr lang="it-IT" sz="14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APE SOCIALE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6148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F181392B-A732-4BB3-9149-7F8CCA97B73D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6149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1052513"/>
          <a:ext cx="8208963" cy="4237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754"/>
                <a:gridCol w="6409209"/>
              </a:tblGrid>
              <a:tr h="15850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Domanda 1: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riconoscimento condizioni di accesso all’Ape sociale</a:t>
                      </a:r>
                    </a:p>
                    <a:p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16" marB="45716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Deve essere presentata all’Inps di residenza (ricevuta con data e ora di ricezione)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Entro il 15.07.2017  se condizioni e requisiti presenti entro il 31.12.2017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Entro il 31.03.2018 se condizioni e requisiti presenti entro il 31.12.2018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presentata dopo, comunque entro il 30 novembre di ogni anno, verrà presa in considerazione compatibilmente con le risorse disponibili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15" marB="4571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519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Documentazione</a:t>
                      </a:r>
                    </a:p>
                  </a:txBody>
                  <a:tcPr marT="45716" marB="45716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Dichiarazione sostitutiva di atto di notorietà per le condizioni previste dalla legge, esistenti già al momento della domanda o entro la fine dell’anno di presentazione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seconda delle categorie di appartenenza: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Lettera di licenziamento/dimissioni per giusta causa/verbale di accordo di risoluzione consensuale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Certificazione di handicap in situazione di gravità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Verbale di invalidità civile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Contratto di lavoro/busta paga, dichiarazione datore di lavoro sui periodi di lavoro, mansioni svolte, contratto collettivo, inquadramento retributivo, ecc.</a:t>
                      </a:r>
                    </a:p>
                  </a:txBody>
                  <a:tcPr marL="91446" marR="91446" marT="45715" marB="4571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APE SOCIALE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7172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054C5502-685C-4B3A-8D1D-2DA39E77BB3A}" type="slidenum">
              <a:rPr lang="it-IT" altLang="it-IT"/>
              <a:pPr/>
              <a:t>12</a:t>
            </a:fld>
            <a:endParaRPr lang="it-IT" altLang="it-IT"/>
          </a:p>
        </p:txBody>
      </p:sp>
      <p:sp>
        <p:nvSpPr>
          <p:cNvPr id="7173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620713"/>
          <a:ext cx="8208963" cy="589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754"/>
                <a:gridCol w="6409209"/>
              </a:tblGrid>
              <a:tr h="1520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Monitoraggio e criteri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effettuato dall’Inps sulla base del raggiungimento del requisito anagrafico per la VO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parità di requisito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, sulla base della data di presentazione della domanda di riconoscimento delle condizioni per l’accesso all’Ape sociale</a:t>
                      </a: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35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Esito del monitoraggio</a:t>
                      </a: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le risorse finanziarie necessarie sono superiori allo stanziamento, l’Inps individua i soggetti esclusi dall’Ape sociale e al posticipo della decorrenza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le risorse stanziate sono sufficienti, l’Inps individua i soggetti destinatari dell’Ape sociale per il 2017 e 2018, nell’ambito delle domande positivamente certificate e secondo i criteri di prossimità all’età pensionabile </a:t>
                      </a: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438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Comunicazioni Inps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Ricevuta la domanda 1 ed effettuata la verifica delle condizioni e il monitoraggio delle domande presentate, l’Inps comunica all’interessato entro il 15 ottobre 2017 ed entro il 30 giugno 2018: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arenR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Il riconoscimento delle condizioni e la prima decorrenza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2) Il riconoscimento delle condizioni con decorrenza differita (se risorse non sufficienti)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3) Il rigetto della domanda se non sussistono le condizioni richieste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APE SOCIALE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8196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546F04EB-3CAD-4A33-A9D6-4898740E6EF5}" type="slidenum">
              <a:rPr lang="it-IT" altLang="it-IT"/>
              <a:pPr/>
              <a:t>13</a:t>
            </a:fld>
            <a:endParaRPr lang="it-IT" altLang="it-IT"/>
          </a:p>
        </p:txBody>
      </p:sp>
      <p:sp>
        <p:nvSpPr>
          <p:cNvPr id="8197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620713"/>
          <a:ext cx="8208963" cy="5616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754"/>
                <a:gridCol w="6409209"/>
              </a:tblGrid>
              <a:tr h="21530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Domanda 2: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accesso all’Ape sociale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07" marB="4570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Deve essere presentata all’Inps di residenza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dopo la ricezione della comunicazione di certificazione dell’Inps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contestualmente alla domanda di riconoscimento delle condizioni (</a:t>
                      </a:r>
                      <a:r>
                        <a:rPr kumimoji="0" lang="it-IT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</a:t>
                      </a: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. 1) se sussistono già i requisiti e le condizioni  (per non perdere mensilità di indennità)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06" marB="45706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21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Decorrenza e durata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T="45707" marB="4570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E’ corrisposta: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decorrere dal primo giorno del mese successivo a quello di presentazione della domanda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fino al raggiungimento dell’età anagrafica per l’accesso alla pensione di vecchiaia</a:t>
                      </a:r>
                    </a:p>
                  </a:txBody>
                  <a:tcPr marL="91446" marR="91446" marT="45706" marB="45706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42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Fase di prima applicazione: domande presentate entro il 30.11.17</a:t>
                      </a:r>
                    </a:p>
                  </a:txBody>
                  <a:tcPr marT="45707" marB="4570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E’ corrisposta: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decorrere dalla data di maturazione delle condizioni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al massimo, dal 1° maggio 2017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L="91446" marR="91446" marT="45706" marB="45706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Pensione per lavoratori precoci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10244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84F95B13-2EA8-4297-9951-5E5FA7C4BEFA}" type="slidenum">
              <a:rPr lang="it-IT" altLang="it-IT"/>
              <a:pPr/>
              <a:t>14</a:t>
            </a:fld>
            <a:endParaRPr lang="it-IT" altLang="it-IT"/>
          </a:p>
        </p:txBody>
      </p:sp>
      <p:sp>
        <p:nvSpPr>
          <p:cNvPr id="10245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39688" y="692150"/>
          <a:ext cx="8204200" cy="56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592"/>
                <a:gridCol w="6548608"/>
              </a:tblGrid>
              <a:tr h="4193270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Incumulabilità e sospensione della pensione</a:t>
                      </a:r>
                    </a:p>
                    <a:p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1432" marR="91432"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endParaRPr lang="it-IT" sz="1400" b="1" kern="1200" baseline="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endParaRPr lang="it-IT" sz="1400" b="1" kern="1200" baseline="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it-IT" sz="16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Non è cumulabile con redditi da lavoro subordinato e autonomo per il periodo di tempo intercorrente tra l’anzianità contributiva al momento del pensionamento (almeno 41 anni) e il raggiungimento virtuale di quella prevista ordinariamente per la pensione anticipata (41 anni e 10 mesi per le donne e 42 anni e 10 mesi per gli uomini)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endParaRPr lang="it-IT" sz="1600" b="1" kern="1200" baseline="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 caso di percezione di redditi da lavoro, la pensione è sospesa dalla data di decorrenza fino alla conclusione del periodo per il quale è previsto il divieto di cumulo, e l’Inps recupera le rate di pensione già erogate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endParaRPr lang="it-IT" sz="16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Non è cumulabile con altre maggiorazioni previste per le attività faticose/usuranti</a:t>
                      </a:r>
                    </a:p>
                    <a:p>
                      <a:pPr algn="just"/>
                      <a:endParaRPr lang="it-IT" sz="16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38" marR="91438" marT="45721" marB="4572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96330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Cumulabilità</a:t>
                      </a:r>
                    </a:p>
                    <a:p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1432" marR="91432" marT="45722" marB="4572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sempre cumulabile con la maggiorazione contributiva di 2 mesi per ogni anno di lavoro dipendente svolto con invalidità superiore al 74% (art.80, L.388/2000)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38" marR="91438" marT="45721" marB="4572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Pensione per lavoratori precoci</a:t>
            </a:r>
            <a:endParaRPr lang="it-IT" sz="2800" b="1" dirty="0" smtClean="0">
              <a:solidFill>
                <a:srgbClr val="FF0000"/>
              </a:solidFill>
            </a:endParaRP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11268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B2E2ED86-2EFB-4D81-90F3-34D6C72F2DCE}" type="slidenum">
              <a:rPr lang="it-IT" altLang="it-IT"/>
              <a:pPr/>
              <a:t>15</a:t>
            </a:fld>
            <a:endParaRPr lang="it-IT" altLang="it-IT"/>
          </a:p>
        </p:txBody>
      </p:sp>
      <p:sp>
        <p:nvSpPr>
          <p:cNvPr id="11269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214313" y="673100"/>
          <a:ext cx="8210550" cy="6035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02"/>
                <a:gridCol w="6410448"/>
              </a:tblGrid>
              <a:tr h="15851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Domanda 1: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riconoscimento condizioni per l’accesso alla pensione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1458" marR="91458" marT="45717" marB="4571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Deve essere presentata all’Inps di residenza (ricevuta con data e ora di ricezione)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Entro il 15.07.2017  se condizioni e requisiti presenti entro il 31.12.2017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Entro il 1.3.2018 se condizioni e requisiti presenti entro il 31.12.2018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presentata dopo, comunque entro il 30 novembre di ogni anno, verrà presa in considerazione compatibilmente con le risorse disponibili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4" marR="91464" marT="45716" marB="45716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98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Sussistenza condizioni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1458" marR="91458" marT="45717" marB="4571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Le condizioni devono sussistere al momento di presentazione della domanda 1, ad eccezione di: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Anzianità contributiva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Periodo trimestrale di conclusione della prestazione di disoccupazione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Periodo continuativo di 6 anni dell’attività lavorativa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4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400" b="1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Questi requisiti devono, in ogni caso, maturare entro la fine dell’anno di presentazione della domanda</a:t>
                      </a:r>
                      <a:endParaRPr lang="it-IT" sz="1400" b="1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4" marR="91464" marT="45716" marB="45716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520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Documentazione</a:t>
                      </a:r>
                    </a:p>
                  </a:txBody>
                  <a:tcPr marL="91458" marR="91458" marT="45717" marB="4571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Dichiarazione sostitutiva di atto di notorietà per le condizioni previste dalla legge, esistenti già al momento della domanda o entro la fine dell’anno di presentazione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seconda delle categorie di appartenenza: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Lettera di licenziamento/dimissioni per giusta causa/verbale di accordo di risoluzione consensuale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Certificazione di handicap in situazione di gravità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Verbale di invalidità civile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Contratto di lavoro/busta paga, dichiarazione datore di lavoro sui periodi di lavoro, mansioni svolte, contratto collettivo, inquadramento retributivo, ecc.</a:t>
                      </a:r>
                    </a:p>
                  </a:txBody>
                  <a:tcPr marL="91464" marR="91464" marT="45716" marB="45716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620000" cy="5413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>
                <a:solidFill>
                  <a:srgbClr val="FF0000"/>
                </a:solidFill>
              </a:rPr>
              <a:t>Pensione per lavoratori </a:t>
            </a:r>
            <a:r>
              <a:rPr lang="it-IT" sz="2800" b="1" dirty="0" smtClean="0">
                <a:solidFill>
                  <a:srgbClr val="FF0000"/>
                </a:solidFill>
              </a:rPr>
              <a:t>precoci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12292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66B8ABAD-5019-42BD-AB8F-94F908E00456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12293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620713"/>
          <a:ext cx="8208963" cy="597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754"/>
                <a:gridCol w="6409209"/>
              </a:tblGrid>
              <a:tr h="1520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Monitoraggio e criteri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E’ effettuato dall’Inps, sulla base del raggiungimento del requisito contributivo ridotto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parità di requisito, sulla base delle data di presentazione della domanda di riconoscimento  delle condizioni per l’accesso alla pensione precoci</a:t>
                      </a: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11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Esito del monitoraggio</a:t>
                      </a: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le risorse finanziarie necessarie sono superiori allo stanziamento, l’Inps individua i soggetti esclusi dall’Ape sociale e al posticipo della decorrenza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Se le risorse stanziate sono sufficienti, l’Inps individua i soggetti destinatari dell’Ape sociale per il 2017 e 2018, nell’ambito delle domande positivamente certificate e secondo i criteri di prossimità all’età pensionabile </a:t>
                      </a:r>
                      <a:r>
                        <a:rPr lang="it-IT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4381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Comunicazioni Inps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T="45699" marB="4569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Ricevuta la domanda 1 ed effettuata la verifica delle condizioni e il monitoraggio delle domande presentate, l’Inps comunica all’interessato entro il 31 dicembre di ciascun anno: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arenR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Il riconoscimento delle condizioni e la prima decorrenza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2) Il riconoscimento delle condizioni con decorrenza differita (se risorse non sufficienti)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3) Il rigetto della domanda, se non sussistono le condizioni richieste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L="91446" marR="91446" marT="45698" marB="45698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7651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Pensione per lavoratori precoci</a:t>
            </a:r>
            <a:endParaRPr lang="it-IT" sz="2800" b="1" dirty="0" smtClean="0">
              <a:solidFill>
                <a:srgbClr val="FF0000"/>
              </a:solidFill>
            </a:endParaRPr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107950" y="692150"/>
            <a:ext cx="8208963" cy="5905500"/>
          </a:xfrm>
        </p:spPr>
        <p:txBody>
          <a:bodyPr/>
          <a:lstStyle/>
          <a:p>
            <a:pPr>
              <a:defRPr/>
            </a:pPr>
            <a:endParaRPr lang="it-IT" sz="1800" smtClean="0"/>
          </a:p>
          <a:p>
            <a:pPr marL="114300" indent="0">
              <a:buFont typeface="Arial" pitchFamily="34" charset="0"/>
              <a:buNone/>
              <a:defRPr/>
            </a:pPr>
            <a:r>
              <a:rPr lang="it-IT" sz="1800" smtClean="0"/>
              <a:t> </a:t>
            </a:r>
          </a:p>
          <a:p>
            <a:pPr>
              <a:defRPr/>
            </a:pPr>
            <a:endParaRPr lang="it-IT" sz="1800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>
              <a:defRPr/>
            </a:pPr>
            <a:endParaRPr lang="it-IT" sz="1800" b="1" u="sng" cap="small" smtClean="0"/>
          </a:p>
          <a:p>
            <a:pPr marL="114300" indent="0">
              <a:buFont typeface="Arial" pitchFamily="34" charset="0"/>
              <a:buNone/>
              <a:defRPr/>
            </a:pPr>
            <a:endParaRPr lang="it-IT" sz="1800" b="1" u="sng" cap="small" dirty="0"/>
          </a:p>
        </p:txBody>
      </p:sp>
      <p:sp>
        <p:nvSpPr>
          <p:cNvPr id="13316" name="Segnaposto numero diapositiva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94E3899A-9AF3-4045-A3B5-307512990D7E}" type="slidenum">
              <a:rPr lang="it-IT" altLang="it-IT"/>
              <a:pPr/>
              <a:t>17</a:t>
            </a:fld>
            <a:endParaRPr lang="it-IT" altLang="it-IT"/>
          </a:p>
        </p:txBody>
      </p:sp>
      <p:sp>
        <p:nvSpPr>
          <p:cNvPr id="13317" name="CasellaDiTesto 3"/>
          <p:cNvSpPr txBox="1">
            <a:spLocks noChangeArrowheads="1"/>
          </p:cNvSpPr>
          <p:nvPr/>
        </p:nvSpPr>
        <p:spPr bwMode="auto">
          <a:xfrm>
            <a:off x="457200" y="1268413"/>
            <a:ext cx="7767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07950" y="701675"/>
          <a:ext cx="8208963" cy="5280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754"/>
                <a:gridCol w="6409209"/>
              </a:tblGrid>
              <a:tr h="2286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Domanda 2: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accesso alla pensione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08" marB="4570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Deve essere presentata all’Inps di residenza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dopo la ricezione della comunicazione di certificazione dell’Inps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contestualmente alla domanda di riconoscimento delle condizioni (</a:t>
                      </a:r>
                      <a:r>
                        <a:rPr kumimoji="0" lang="it-IT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dom</a:t>
                      </a: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. 1) se sussistono già i requisiti e le condizioni  (per non perdere mensilità di indennità)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6" marR="91446" marT="45707" marB="45707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39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Decorrenza</a:t>
                      </a:r>
                    </a:p>
                  </a:txBody>
                  <a:tcPr marT="45708" marB="4570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E’ corrisposta: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decorrere dal primo giorno del mese successivo a quello di presentazione della domanda</a:t>
                      </a:r>
                    </a:p>
                  </a:txBody>
                  <a:tcPr marL="91446" marR="91446" marT="45707" marB="4570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5544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Fase di prima applicazione: domande presentate entro il 30.11.17</a:t>
                      </a:r>
                    </a:p>
                  </a:txBody>
                  <a:tcPr marT="45708" marB="4570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 E’ corrisposta: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 decorrere dalla data di maturazione delle condizioni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/>
                          <a:ea typeface="+mn-ea"/>
                          <a:cs typeface="+mn-cs"/>
                        </a:rPr>
                        <a:t>al massimo, dal 1° maggio 2017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it-IT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/>
                        <a:ea typeface="+mn-ea"/>
                        <a:cs typeface="+mn-cs"/>
                      </a:endParaRPr>
                    </a:p>
                  </a:txBody>
                  <a:tcPr marL="91446" marR="91446" marT="45707" marB="4570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2506FA7-15E2-4D49-99D3-A6B90063AF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CE2FB53-BA4C-497D-B6E6-6AB267D8BDFE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6964</TotalTime>
  <Words>2093</Words>
  <Application>Microsoft Office PowerPoint</Application>
  <PresentationFormat>Presentazione su schermo (4:3)</PresentationFormat>
  <Paragraphs>359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5" baseType="lpstr">
      <vt:lpstr>Georgia</vt:lpstr>
      <vt:lpstr>Arial</vt:lpstr>
      <vt:lpstr>Cambria</vt:lpstr>
      <vt:lpstr>Calibri</vt:lpstr>
      <vt:lpstr>Wingdings</vt:lpstr>
      <vt:lpstr>+mj-lt</vt:lpstr>
      <vt:lpstr>Times New Roman</vt:lpstr>
      <vt:lpstr>Adiacente</vt:lpstr>
      <vt:lpstr>     INDENNITA’ APE sociale  Pensione ANTICIPATA per lavoro precoce L.232/16 e decreti attuativi   </vt:lpstr>
      <vt:lpstr>  Requisiti pensione  2017  </vt:lpstr>
      <vt:lpstr>  APE sociale – pensione anticipata  per lavoro precoce </vt:lpstr>
      <vt:lpstr>Pensione per lavoratori precoci</vt:lpstr>
      <vt:lpstr>APE SOCIALE</vt:lpstr>
      <vt:lpstr> Elencazione lavoratori  addetti ad attivita’  «pesanti»  (l.232/16 - all. C, c. 179 /all. E, c. 199) </vt:lpstr>
      <vt:lpstr> Elencazione  lavorATORi   addetti ad attività «usuranti» (DLGS 67/11)   </vt:lpstr>
      <vt:lpstr> Presentazione domande</vt:lpstr>
      <vt:lpstr> 2018</vt:lpstr>
      <vt:lpstr>APE SOCIALE</vt:lpstr>
      <vt:lpstr>APE SOCIALE</vt:lpstr>
      <vt:lpstr>APE SOCIALE</vt:lpstr>
      <vt:lpstr>APE SOCIALE</vt:lpstr>
      <vt:lpstr>Pensione per lavoratori precoci</vt:lpstr>
      <vt:lpstr> Pensione per lavoratori precoci</vt:lpstr>
      <vt:lpstr>Pensione per lavoratori precoci</vt:lpstr>
      <vt:lpstr> Pensione per lavoratori precoci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Tagliaferri</dc:creator>
  <cp:lastModifiedBy>Utente</cp:lastModifiedBy>
  <cp:revision>713</cp:revision>
  <cp:lastPrinted>2017-03-15T09:04:11Z</cp:lastPrinted>
  <dcterms:created xsi:type="dcterms:W3CDTF">2012-02-10T12:27:19Z</dcterms:created>
  <dcterms:modified xsi:type="dcterms:W3CDTF">2017-12-13T08:09:49Z</dcterms:modified>
</cp:coreProperties>
</file>